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357" r:id="rId7"/>
    <p:sldId id="363" r:id="rId8"/>
    <p:sldId id="365" r:id="rId9"/>
    <p:sldId id="377" r:id="rId10"/>
    <p:sldId id="378" r:id="rId11"/>
    <p:sldId id="376" r:id="rId12"/>
    <p:sldId id="380" r:id="rId13"/>
    <p:sldId id="412" r:id="rId14"/>
    <p:sldId id="369" r:id="rId15"/>
    <p:sldId id="385" r:id="rId16"/>
    <p:sldId id="386" r:id="rId17"/>
    <p:sldId id="389" r:id="rId18"/>
    <p:sldId id="390" r:id="rId19"/>
    <p:sldId id="388" r:id="rId20"/>
    <p:sldId id="391" r:id="rId21"/>
    <p:sldId id="400" r:id="rId22"/>
    <p:sldId id="392" r:id="rId23"/>
    <p:sldId id="395" r:id="rId24"/>
    <p:sldId id="396" r:id="rId25"/>
    <p:sldId id="382" r:id="rId26"/>
    <p:sldId id="408" r:id="rId27"/>
    <p:sldId id="403" r:id="rId28"/>
    <p:sldId id="407" r:id="rId29"/>
    <p:sldId id="404" r:id="rId30"/>
    <p:sldId id="410" r:id="rId31"/>
    <p:sldId id="409" r:id="rId32"/>
    <p:sldId id="411" r:id="rId33"/>
    <p:sldId id="384" r:id="rId34"/>
    <p:sldId id="362" r:id="rId35"/>
    <p:sldId id="416" r:id="rId36"/>
  </p:sldIdLst>
  <p:sldSz cx="12192000" cy="6858000"/>
  <p:notesSz cx="9925050" cy="6665913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Steinhorst" initials="SS" lastIdx="1" clrIdx="0">
    <p:extLst>
      <p:ext uri="{19B8F6BF-5375-455C-9EA6-DF929625EA0E}">
        <p15:presenceInfo xmlns:p15="http://schemas.microsoft.com/office/powerpoint/2012/main" userId="cee41d825b2507a5" providerId="Windows Live"/>
      </p:ext>
    </p:extLst>
  </p:cmAuthor>
  <p:cmAuthor id="2" name="祖成 韩" initials="祖成" lastIdx="1" clrIdx="1">
    <p:extLst>
      <p:ext uri="{19B8F6BF-5375-455C-9EA6-DF929625EA0E}">
        <p15:presenceInfo xmlns:p15="http://schemas.microsoft.com/office/powerpoint/2012/main" userId="03fa7d003d3c5e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93956" autoAdjust="0"/>
  </p:normalViewPr>
  <p:slideViewPr>
    <p:cSldViewPr snapToGrid="0">
      <p:cViewPr varScale="1">
        <p:scale>
          <a:sx n="88" d="100"/>
          <a:sy n="88" d="100"/>
        </p:scale>
        <p:origin x="178" y="55"/>
      </p:cViewPr>
      <p:guideLst>
        <p:guide orient="horz" pos="18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6256" y="1557994"/>
            <a:ext cx="12192000" cy="4739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3187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57994"/>
            <a:ext cx="5859475" cy="473977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57994"/>
            <a:ext cx="5659200" cy="47397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66223"/>
            <a:ext cx="1173704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220270" y="1626682"/>
            <a:ext cx="11737049" cy="462815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3704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220270" y="794411"/>
            <a:ext cx="11748497" cy="5511943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484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9B679D-7806-41CD-A0FD-2D71B137C7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3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5333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Name | Date | Title | www.ei.tum.de/esi/</a:t>
            </a:r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5333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10FFB683-560E-4C00-8AE4-215E6B7508DF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4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</p:spTree>
    <p:extLst>
      <p:ext uri="{BB962C8B-B14F-4D97-AF65-F5344CB8AC3E}">
        <p14:creationId xmlns:p14="http://schemas.microsoft.com/office/powerpoint/2010/main" val="373803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Name | Date | Title | www.ei.tum.de/esi/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20268" y="1983014"/>
            <a:ext cx="1163401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3357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69" y="811369"/>
            <a:ext cx="11771392" cy="55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20269" y="210345"/>
            <a:ext cx="1177139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70" y="1665667"/>
            <a:ext cx="11550516" cy="464927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845086"/>
            <a:ext cx="11345332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20270" y="699752"/>
            <a:ext cx="5779732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699752"/>
            <a:ext cx="5574547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27586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49408"/>
            <a:ext cx="5859475" cy="4756947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49408"/>
            <a:ext cx="5659200" cy="475694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5115"/>
          <a:stretch/>
        </p:blipFill>
        <p:spPr>
          <a:xfrm>
            <a:off x="11016342" y="0"/>
            <a:ext cx="1175657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45779"/>
            <a:ext cx="1487168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56709" y="0"/>
            <a:ext cx="12246708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err="1">
                <a:solidFill>
                  <a:schemeClr val="tx2"/>
                </a:solidFill>
                <a:latin typeface="+mn-lt"/>
              </a:rPr>
              <a:t>Associate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Professorship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Embedded Systems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Internet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Things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Computer Engineering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3869"/>
          <a:stretch/>
        </p:blipFill>
        <p:spPr>
          <a:xfrm>
            <a:off x="10983686" y="0"/>
            <a:ext cx="1208314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pic>
        <p:nvPicPr>
          <p:cNvPr id="12" name="Bild 2" descr="20150416 tum logo blau png final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17705" y="6465624"/>
            <a:ext cx="608352" cy="3204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10068027" y="6496714"/>
            <a:ext cx="1478467" cy="28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Embedded Systems </a:t>
            </a:r>
          </a:p>
          <a:p>
            <a:pPr>
              <a:lnSpc>
                <a:spcPct val="94000"/>
              </a:lnSpc>
              <a:tabLst/>
            </a:pPr>
            <a:r>
              <a:rPr lang="de-DE" sz="1000" baseline="0" dirty="0" err="1">
                <a:solidFill>
                  <a:schemeClr val="bg2"/>
                </a:solidFill>
                <a:latin typeface="+mn-lt"/>
              </a:rPr>
              <a:t>and</a:t>
            </a: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 Internet </a:t>
            </a:r>
            <a:r>
              <a:rPr lang="de-DE" sz="1000" baseline="0" dirty="0" err="1">
                <a:solidFill>
                  <a:schemeClr val="bg2"/>
                </a:solidFill>
                <a:latin typeface="+mn-lt"/>
              </a:rPr>
              <a:t>of</a:t>
            </a: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 Things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3" r:id="rId2"/>
    <p:sldLayoutId id="2147483654" r:id="rId3"/>
    <p:sldLayoutId id="2147483704" r:id="rId4"/>
    <p:sldLayoutId id="2147483657" r:id="rId5"/>
    <p:sldLayoutId id="2147483711" r:id="rId6"/>
    <p:sldLayoutId id="2147483703" r:id="rId7"/>
    <p:sldLayoutId id="2147483653" r:id="rId8"/>
    <p:sldLayoutId id="2147483656" r:id="rId9"/>
    <p:sldLayoutId id="2147483712" r:id="rId10"/>
    <p:sldLayoutId id="2147483714" r:id="rId11"/>
    <p:sldLayoutId id="2147483715" r:id="rId1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1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5" y="324650"/>
            <a:ext cx="799631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zucheng.han@tum.de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wot-architecture11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1994" y="1236798"/>
            <a:ext cx="11255425" cy="55861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400" dirty="0">
                <a:latin typeface="+mj-ea"/>
              </a:rPr>
              <a:t>Development and Evaluation of a Web of Thing-compliant Robot-Arm Simulation Framework</a:t>
            </a:r>
            <a:br>
              <a:rPr lang="en-US" altLang="zh-CN" dirty="0"/>
            </a:br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Master’s thesis</a:t>
            </a:r>
            <a:br>
              <a:rPr lang="en-US" sz="4400" b="1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altLang="zh-CN" sz="2000" dirty="0"/>
            </a:br>
            <a:r>
              <a:rPr lang="en-US" altLang="zh-CN" sz="2000" dirty="0" err="1"/>
              <a:t>Zucheng</a:t>
            </a:r>
            <a:r>
              <a:rPr lang="en-US" altLang="zh-CN" sz="2000" dirty="0"/>
              <a:t> Han</a:t>
            </a:r>
            <a:br>
              <a:rPr lang="de-DE" sz="2000" dirty="0">
                <a:latin typeface="+mn-lt"/>
              </a:rPr>
            </a:br>
            <a:r>
              <a:rPr lang="en-US" altLang="zh-CN" sz="2000" dirty="0">
                <a:hlinkClick r:id="rId2"/>
              </a:rPr>
              <a:t>zucheng.han@tum.de</a:t>
            </a:r>
            <a:br>
              <a:rPr lang="en-US" altLang="zh-CN" sz="2000"/>
            </a:br>
            <a:br>
              <a:rPr lang="en-US" altLang="zh-CN" sz="2000"/>
            </a:br>
            <a:br>
              <a:rPr lang="en-US" altLang="zh-CN" sz="2000"/>
            </a:br>
            <a:r>
              <a:rPr lang="en-US" altLang="zh-CN" sz="2000"/>
              <a:t>Supervisor: Fady Salama</a:t>
            </a:r>
            <a:br>
              <a:rPr lang="de-DE" sz="2000" dirty="0">
                <a:latin typeface="+mn-lt"/>
              </a:rPr>
            </a:br>
            <a:br>
              <a:rPr lang="de-DE" sz="2000" dirty="0">
                <a:latin typeface="+mn-lt"/>
              </a:rPr>
            </a:br>
            <a:r>
              <a:rPr lang="de-DE" sz="2000" i="1" dirty="0">
                <a:latin typeface="+mn-lt"/>
              </a:rPr>
              <a:t>Embedded Systems and Internet of Things</a:t>
            </a:r>
            <a:br>
              <a:rPr lang="de-DE" sz="2000" dirty="0">
                <a:latin typeface="+mn-lt"/>
              </a:rPr>
            </a:br>
            <a:br>
              <a:rPr lang="de-DE" sz="2000" dirty="0">
                <a:latin typeface="+mn-lt"/>
              </a:rPr>
            </a:br>
            <a:r>
              <a:rPr lang="de-DE" sz="2000" dirty="0">
                <a:latin typeface="+mn-lt"/>
              </a:rPr>
              <a:t>Department of Computer Engineering</a:t>
            </a:r>
            <a:br>
              <a:rPr lang="de-DE" sz="2000" dirty="0"/>
            </a:br>
            <a:br>
              <a:rPr lang="de-DE" sz="2000" dirty="0"/>
            </a:b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80" y="2622454"/>
            <a:ext cx="6490889" cy="4327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310069-4F74-A393-0F0F-8ED66870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46" y="68887"/>
            <a:ext cx="5106942" cy="63795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679EA5-C7EC-A138-6F4B-63713A37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13" y="168414"/>
            <a:ext cx="5506119" cy="61587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0CF4DF9-0B22-F30E-E79F-D1A2DFB3B661}"/>
              </a:ext>
            </a:extLst>
          </p:cNvPr>
          <p:cNvSpPr txBox="1"/>
          <p:nvPr/>
        </p:nvSpPr>
        <p:spPr>
          <a:xfrm>
            <a:off x="4131085" y="6259982"/>
            <a:ext cx="5370059" cy="28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interaction affordances in our robot TD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4413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in Robot Thing Description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870724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link part in TD is used to store related metadata and recover robotic workspace shape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76CF7F-F590-C936-718C-306ADDE4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8" y="1781124"/>
            <a:ext cx="7341770" cy="43820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9C27A0-6961-A6EE-67C8-E40FC6280D96}"/>
              </a:ext>
            </a:extLst>
          </p:cNvPr>
          <p:cNvSpPr txBox="1"/>
          <p:nvPr/>
        </p:nvSpPr>
        <p:spPr>
          <a:xfrm>
            <a:off x="4300409" y="6150808"/>
            <a:ext cx="5370059" cy="28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link part in our robot TD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133306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4" y="512365"/>
            <a:ext cx="1169874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Integrate </a:t>
            </a:r>
            <a:r>
              <a:rPr lang="en-US" sz="36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WoT</a:t>
            </a: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36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Coppeliasim</a:t>
            </a: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WoT library is code by Typescript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remote API in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Coppeliasim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could also be invoked by Typescript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03B775-8B3B-4DCB-3638-3F320D5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09" y="2313836"/>
            <a:ext cx="4272522" cy="37794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42009F-16F6-0D6B-47B6-7E9924662EB3}"/>
              </a:ext>
            </a:extLst>
          </p:cNvPr>
          <p:cNvSpPr txBox="1"/>
          <p:nvPr/>
        </p:nvSpPr>
        <p:spPr>
          <a:xfrm>
            <a:off x="4755807" y="6144778"/>
            <a:ext cx="3195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Virtual scene – IoT lab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93217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E6CA97C-65D0-EA08-FE6D-DFEC2480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5" y="2559023"/>
            <a:ext cx="11226914" cy="136452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38368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From URDF to digital twin robot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Robot Description Format (URDF) could express robotic mechanical structure and dynamic properties of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URDF         Digital twin of robot         Thing Description of robot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0876753-3365-CD24-E5CC-6373B148993C}"/>
              </a:ext>
            </a:extLst>
          </p:cNvPr>
          <p:cNvSpPr/>
          <p:nvPr/>
        </p:nvSpPr>
        <p:spPr>
          <a:xfrm>
            <a:off x="4708850" y="2360445"/>
            <a:ext cx="410547" cy="31102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1297CDA-D368-7E77-63A6-1AB152AFA16D}"/>
              </a:ext>
            </a:extLst>
          </p:cNvPr>
          <p:cNvSpPr/>
          <p:nvPr/>
        </p:nvSpPr>
        <p:spPr>
          <a:xfrm>
            <a:off x="1508450" y="2360445"/>
            <a:ext cx="410547" cy="31102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197F2DF-767E-DF5B-6A6D-39ED98D1A74D}"/>
              </a:ext>
            </a:extLst>
          </p:cNvPr>
          <p:cNvGrpSpPr/>
          <p:nvPr/>
        </p:nvGrpSpPr>
        <p:grpSpPr>
          <a:xfrm>
            <a:off x="2275021" y="3833588"/>
            <a:ext cx="7125729" cy="2340000"/>
            <a:chOff x="2275021" y="3833588"/>
            <a:chExt cx="7125729" cy="234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2A3CF2-2469-ABDF-75B0-BDC8CDE0193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750" y="3833588"/>
              <a:ext cx="2016000" cy="234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F65D6BC-499F-194E-4AC4-DD4AF19525A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0423" y="3833588"/>
              <a:ext cx="2016000" cy="234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C6FFC8F-42F0-016C-5A71-5BCE50DDCA0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5021" y="3833588"/>
              <a:ext cx="2016000" cy="234000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4D6DC91-8C5C-A66A-42A5-BA95B2C5FB83}"/>
              </a:ext>
            </a:extLst>
          </p:cNvPr>
          <p:cNvSpPr txBox="1"/>
          <p:nvPr/>
        </p:nvSpPr>
        <p:spPr>
          <a:xfrm>
            <a:off x="4026712" y="6200306"/>
            <a:ext cx="5328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Some robot digital twin imported from URDF 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73404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AC3B7FF-9398-7117-E33F-E1955FE70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8" b="3979"/>
          <a:stretch/>
        </p:blipFill>
        <p:spPr>
          <a:xfrm>
            <a:off x="1872342" y="1750823"/>
            <a:ext cx="8851641" cy="450373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065993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Automatic IK conversion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robotic TD only provides how to invoke affordances of devices and it doesn’t involves the specific IK conversion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00576-8DE8-238E-7645-F64B32ABBFCD}"/>
              </a:ext>
            </a:extLst>
          </p:cNvPr>
          <p:cNvSpPr txBox="1"/>
          <p:nvPr/>
        </p:nvSpPr>
        <p:spPr>
          <a:xfrm>
            <a:off x="3933406" y="6133169"/>
            <a:ext cx="5328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Interact with robot digital twin via driver script 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153654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6489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Automatic workspace generation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robotic workspace generation algorithm only is used for the digital twin of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point cloud with collision state to generate workspace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Reconstruction: Alpha-shape method</a:t>
            </a:r>
            <a:r>
              <a:rPr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workspace simplification: Convex polyhedron shape at high alpha value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72495D-5A0F-FD11-C6E8-71A46398B471}"/>
              </a:ext>
            </a:extLst>
          </p:cNvPr>
          <p:cNvSpPr txBox="1"/>
          <p:nvPr/>
        </p:nvSpPr>
        <p:spPr>
          <a:xfrm>
            <a:off x="220269" y="6301605"/>
            <a:ext cx="10325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Reference: [2] 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Edelsbrunner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Kirkpatrick, D., &amp; Seidel, R. (1983). On the shape of a set of points in the plane.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information theory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551-559.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BEA022-8BF2-71F2-DF80-807FC7C8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65" y="3422614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749ED0-BDB6-93E6-B1B4-034AD20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55" y="3486698"/>
            <a:ext cx="336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B3F90B-BE95-10C5-97E8-FAB3094E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75" y="3469867"/>
            <a:ext cx="3360000" cy="252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419037-78B5-7954-01F2-FF1133ED9523}"/>
              </a:ext>
            </a:extLst>
          </p:cNvPr>
          <p:cNvSpPr txBox="1"/>
          <p:nvPr/>
        </p:nvSpPr>
        <p:spPr>
          <a:xfrm>
            <a:off x="2220683" y="5668304"/>
            <a:ext cx="1063690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l-GR" altLang="zh-CN" sz="2000" dirty="0">
                <a:latin typeface="+mn-lt"/>
              </a:rPr>
              <a:t>α</a:t>
            </a:r>
            <a:r>
              <a:rPr lang="en-US" altLang="zh-CN" sz="2000" dirty="0">
                <a:latin typeface="+mn-lt"/>
              </a:rPr>
              <a:t> = 20</a:t>
            </a:r>
            <a:endParaRPr lang="zh-CN" altLang="en-US" sz="2000" dirty="0" err="1"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2174B7-7CAB-6C6E-155E-C82A3C196A91}"/>
              </a:ext>
            </a:extLst>
          </p:cNvPr>
          <p:cNvSpPr txBox="1"/>
          <p:nvPr/>
        </p:nvSpPr>
        <p:spPr>
          <a:xfrm>
            <a:off x="5676119" y="5650702"/>
            <a:ext cx="1063690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l-GR" altLang="zh-CN" sz="2000" dirty="0">
                <a:latin typeface="+mn-lt"/>
              </a:rPr>
              <a:t>α</a:t>
            </a:r>
            <a:r>
              <a:rPr lang="en-US" altLang="zh-CN" sz="2000" dirty="0">
                <a:latin typeface="+mn-lt"/>
              </a:rPr>
              <a:t> = 100</a:t>
            </a:r>
            <a:endParaRPr lang="zh-CN" altLang="en-US" sz="2000" dirty="0" err="1"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CB52FC-94B2-27CE-B036-8D9B4056E4FA}"/>
              </a:ext>
            </a:extLst>
          </p:cNvPr>
          <p:cNvSpPr txBox="1"/>
          <p:nvPr/>
        </p:nvSpPr>
        <p:spPr>
          <a:xfrm>
            <a:off x="9231082" y="5650701"/>
            <a:ext cx="1063690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l-GR" altLang="zh-CN" sz="2000" dirty="0">
                <a:latin typeface="+mn-lt"/>
              </a:rPr>
              <a:t>α</a:t>
            </a:r>
            <a:r>
              <a:rPr lang="en-US" altLang="zh-CN" sz="2000" dirty="0">
                <a:latin typeface="+mn-lt"/>
              </a:rPr>
              <a:t> = 400</a:t>
            </a:r>
            <a:endParaRPr lang="zh-CN" altLang="en-US" sz="2000" dirty="0" err="1">
              <a:latin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0A258C-B975-756B-2ECC-842EB222CF0A}"/>
              </a:ext>
            </a:extLst>
          </p:cNvPr>
          <p:cNvSpPr txBox="1"/>
          <p:nvPr/>
        </p:nvSpPr>
        <p:spPr>
          <a:xfrm>
            <a:off x="3802509" y="5960522"/>
            <a:ext cx="5328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Surface reconstruction based on different alpha value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4638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6489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Automatic TD generation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258D4-FD50-2D72-4EB4-C716B8A31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" t="2185" r="986" b="2942"/>
          <a:stretch/>
        </p:blipFill>
        <p:spPr>
          <a:xfrm>
            <a:off x="2593278" y="1066363"/>
            <a:ext cx="6675130" cy="52857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D547FB-5682-7FDB-98F6-444F129DACCC}"/>
              </a:ext>
            </a:extLst>
          </p:cNvPr>
          <p:cNvSpPr txBox="1"/>
          <p:nvPr/>
        </p:nvSpPr>
        <p:spPr>
          <a:xfrm>
            <a:off x="4319704" y="6274198"/>
            <a:ext cx="2522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Automatic TD generation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77731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6489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Construct Digital twin scene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full functionality &amp; Same response ability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E01196-6EE8-F83B-579A-66DB42D7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73" y="1835020"/>
            <a:ext cx="6542636" cy="43429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A0340-DA31-28EA-8195-6711ADC2AE50}"/>
              </a:ext>
            </a:extLst>
          </p:cNvPr>
          <p:cNvSpPr txBox="1"/>
          <p:nvPr/>
        </p:nvSpPr>
        <p:spPr>
          <a:xfrm>
            <a:off x="4563795" y="6208957"/>
            <a:ext cx="3298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digital twin of IoT platform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310415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6489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Construct Digital twin scene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full functionality &amp; Same response ability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5A0340-DA31-28EA-8195-6711ADC2AE50}"/>
              </a:ext>
            </a:extLst>
          </p:cNvPr>
          <p:cNvSpPr txBox="1"/>
          <p:nvPr/>
        </p:nvSpPr>
        <p:spPr>
          <a:xfrm>
            <a:off x="4563795" y="6208957"/>
            <a:ext cx="3298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real IoT platform</a:t>
            </a:r>
            <a:endParaRPr lang="zh-CN" altLang="en-US" sz="1200" baseline="30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D0DBF-E8C5-E238-5DA7-BBF55EF16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1" r="2359"/>
          <a:stretch/>
        </p:blipFill>
        <p:spPr>
          <a:xfrm>
            <a:off x="2432179" y="1791100"/>
            <a:ext cx="7022841" cy="44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6489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Framework: Construct Digital twin scene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full functionality &amp; Same response ability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5A0340-DA31-28EA-8195-6711ADC2AE50}"/>
              </a:ext>
            </a:extLst>
          </p:cNvPr>
          <p:cNvSpPr txBox="1"/>
          <p:nvPr/>
        </p:nvSpPr>
        <p:spPr>
          <a:xfrm>
            <a:off x="4563795" y="6208957"/>
            <a:ext cx="3298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digital twin of IoT lab</a:t>
            </a:r>
            <a:endParaRPr lang="zh-CN" altLang="en-US" sz="1200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3E3401-7026-90B0-1E0C-5555ACDE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45" y="1802250"/>
            <a:ext cx="4892741" cy="44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the smart factory? The impact of factory 4.0 on manufacturing">
            <a:extLst>
              <a:ext uri="{FF2B5EF4-FFF2-40B4-BE49-F238E27FC236}">
                <a16:creationId xmlns:a16="http://schemas.microsoft.com/office/drawing/2014/main" id="{47CF054B-DEC9-D8DD-5F3F-1AC33760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6" y="2969455"/>
            <a:ext cx="5508099" cy="30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F10C29-A3A7-DEEF-8F0E-137F5E2D7295}"/>
              </a:ext>
            </a:extLst>
          </p:cNvPr>
          <p:cNvSpPr txBox="1"/>
          <p:nvPr/>
        </p:nvSpPr>
        <p:spPr>
          <a:xfrm>
            <a:off x="3022399" y="5907291"/>
            <a:ext cx="1866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Smart factory</a:t>
            </a:r>
            <a:endParaRPr lang="zh-CN" altLang="en-US" sz="1200" baseline="30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purpose of managing IoT devices from different IoT protocols, researchers and engineers have willing to design a common standard or platform.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W3C Web of Things 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aims at describing and complementing the existed IoT standards and mechanisms.</a:t>
            </a:r>
            <a:r>
              <a:rPr lang="en-US" altLang="zh-CN" sz="2400" baseline="5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5030AE-927F-B97D-C5EC-AA9E08B46C6F}"/>
              </a:ext>
            </a:extLst>
          </p:cNvPr>
          <p:cNvSpPr txBox="1"/>
          <p:nvPr/>
        </p:nvSpPr>
        <p:spPr>
          <a:xfrm>
            <a:off x="220269" y="6227093"/>
            <a:ext cx="10952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Source: Smart factory https://www.avsystem.com/blog/smart-factory/</a:t>
            </a:r>
            <a:endParaRPr lang="zh-CN" altLang="en-US" sz="1000" dirty="0"/>
          </a:p>
        </p:txBody>
      </p:sp>
      <p:pic>
        <p:nvPicPr>
          <p:cNvPr id="1026" name="Picture 2" descr="图像">
            <a:extLst>
              <a:ext uri="{FF2B5EF4-FFF2-40B4-BE49-F238E27FC236}">
                <a16:creationId xmlns:a16="http://schemas.microsoft.com/office/drawing/2014/main" id="{7021F733-13BF-851A-D02B-2D603062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80" y="3121651"/>
            <a:ext cx="2922879" cy="29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4D61C0-F653-B9DE-D1A7-946173DC20C4}"/>
              </a:ext>
            </a:extLst>
          </p:cNvPr>
          <p:cNvSpPr txBox="1"/>
          <p:nvPr/>
        </p:nvSpPr>
        <p:spPr>
          <a:xfrm>
            <a:off x="7715697" y="5906031"/>
            <a:ext cx="1866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Web of Things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465516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Digital twin scene of IoT platform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905D44-7AD6-D2BA-BC3E-36350078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61" y="1922736"/>
            <a:ext cx="4928543" cy="3436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D38E92-B279-485C-8A66-202D90BB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96" y="1922734"/>
            <a:ext cx="4928543" cy="34360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E77F69-A89D-97FB-46A4-B3B2339B0A3A}"/>
              </a:ext>
            </a:extLst>
          </p:cNvPr>
          <p:cNvSpPr txBox="1"/>
          <p:nvPr/>
        </p:nvSpPr>
        <p:spPr>
          <a:xfrm>
            <a:off x="4889884" y="5517480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Clamp cube by </a:t>
            </a:r>
            <a:r>
              <a:rPr lang="en-US" altLang="zh-CN" sz="1200" dirty="0" err="1"/>
              <a:t>Uarm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91743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Digital twin scene of IoT platform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E77F69-A89D-97FB-46A4-B3B2339B0A3A}"/>
              </a:ext>
            </a:extLst>
          </p:cNvPr>
          <p:cNvSpPr txBox="1"/>
          <p:nvPr/>
        </p:nvSpPr>
        <p:spPr>
          <a:xfrm>
            <a:off x="4566422" y="5517481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Cube return by virtual </a:t>
            </a:r>
            <a:r>
              <a:rPr lang="en-US" altLang="zh-CN" sz="1200" dirty="0" err="1"/>
              <a:t>Dobot</a:t>
            </a:r>
            <a:endParaRPr lang="zh-CN" altLang="en-US" sz="1200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65FCF3-AB4B-C894-23B5-9E5E0B1E9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/>
          <a:stretch/>
        </p:blipFill>
        <p:spPr>
          <a:xfrm>
            <a:off x="6288833" y="1935698"/>
            <a:ext cx="5082073" cy="34231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5A69C9-06E5-BEA7-A7DF-866DC1518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2"/>
          <a:stretch/>
        </p:blipFill>
        <p:spPr>
          <a:xfrm>
            <a:off x="821094" y="1948081"/>
            <a:ext cx="4830306" cy="34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1E0E5D1-7D1A-3CDB-F186-5EF61EB1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98" y="1438536"/>
            <a:ext cx="3205779" cy="453261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Thing Description in </a:t>
            </a:r>
            <a:r>
              <a:rPr lang="en-US" sz="36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Uarm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B8A11-2E72-8FC4-4B81-A4EE39D6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953" y="1456556"/>
            <a:ext cx="3124978" cy="44965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18134D-A88E-7755-16B1-3715FEE9C36F}"/>
              </a:ext>
            </a:extLst>
          </p:cNvPr>
          <p:cNvSpPr txBox="1"/>
          <p:nvPr/>
        </p:nvSpPr>
        <p:spPr>
          <a:xfrm>
            <a:off x="7451490" y="5953130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Cartesian restrictions in </a:t>
            </a:r>
            <a:r>
              <a:rPr lang="en-US" altLang="zh-CN" sz="1200" dirty="0" err="1"/>
              <a:t>Uarm</a:t>
            </a:r>
            <a:r>
              <a:rPr lang="en-US" altLang="zh-CN" sz="1200" dirty="0"/>
              <a:t> Thing Description</a:t>
            </a:r>
            <a:endParaRPr lang="zh-CN" altLang="en-US" sz="1200" baseline="30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6B0EA4-EB34-9DED-E110-E221FC59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23" y="1515358"/>
            <a:ext cx="6184182" cy="43451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AD4286A-44B1-1200-0FC3-C8D744D29644}"/>
              </a:ext>
            </a:extLst>
          </p:cNvPr>
          <p:cNvSpPr txBox="1"/>
          <p:nvPr/>
        </p:nvSpPr>
        <p:spPr>
          <a:xfrm>
            <a:off x="1429118" y="5860513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The workspace of </a:t>
            </a:r>
            <a:r>
              <a:rPr lang="en-US" altLang="zh-CN" sz="1200" dirty="0" err="1"/>
              <a:t>Uarm</a:t>
            </a:r>
            <a:r>
              <a:rPr lang="en-US" altLang="zh-CN" sz="1200" dirty="0"/>
              <a:t> and collision state(top view)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27277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1E0E5D1-7D1A-3CDB-F186-5EF61EB1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98" y="1438536"/>
            <a:ext cx="3205779" cy="453261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Thing Description in </a:t>
            </a:r>
            <a:r>
              <a:rPr lang="en-US" sz="36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Uarm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B8A11-2E72-8FC4-4B81-A4EE39D6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953" y="1456556"/>
            <a:ext cx="3124978" cy="44965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18134D-A88E-7755-16B1-3715FEE9C36F}"/>
              </a:ext>
            </a:extLst>
          </p:cNvPr>
          <p:cNvSpPr txBox="1"/>
          <p:nvPr/>
        </p:nvSpPr>
        <p:spPr>
          <a:xfrm>
            <a:off x="7451490" y="5953130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Cartesian restrictions in </a:t>
            </a:r>
            <a:r>
              <a:rPr lang="en-US" altLang="zh-CN" sz="1200" dirty="0" err="1"/>
              <a:t>Uarm</a:t>
            </a:r>
            <a:r>
              <a:rPr lang="en-US" altLang="zh-CN" sz="1200" dirty="0"/>
              <a:t> Thing Description</a:t>
            </a:r>
            <a:endParaRPr lang="zh-CN" altLang="en-US" sz="1200" baseline="30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D4286A-44B1-1200-0FC3-C8D744D29644}"/>
              </a:ext>
            </a:extLst>
          </p:cNvPr>
          <p:cNvSpPr txBox="1"/>
          <p:nvPr/>
        </p:nvSpPr>
        <p:spPr>
          <a:xfrm>
            <a:off x="1429117" y="5953130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The workspace of </a:t>
            </a:r>
            <a:r>
              <a:rPr lang="en-US" altLang="zh-CN" sz="1200" dirty="0" err="1"/>
              <a:t>Uarm</a:t>
            </a:r>
            <a:r>
              <a:rPr lang="en-US" altLang="zh-CN" sz="1200" dirty="0"/>
              <a:t> and collision state(side view)</a:t>
            </a:r>
            <a:endParaRPr lang="zh-CN" altLang="en-US" sz="1200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7CF933-577B-C650-1265-335E8845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9" y="1283038"/>
            <a:ext cx="5774199" cy="46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1A1266D-262C-4AC3-1ED7-D7459FDD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56" y="1364335"/>
            <a:ext cx="2818039" cy="431297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Thing Description in UR10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23969E-A8B2-58B6-BC11-013E2569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027" y="1372478"/>
            <a:ext cx="3283210" cy="43129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6FBD0F8-6993-28DD-D42F-FD825D30A1DB}"/>
              </a:ext>
            </a:extLst>
          </p:cNvPr>
          <p:cNvSpPr txBox="1"/>
          <p:nvPr/>
        </p:nvSpPr>
        <p:spPr>
          <a:xfrm>
            <a:off x="7544796" y="5693596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Cartesian restrictions in UR10 Thing Description</a:t>
            </a:r>
            <a:endParaRPr lang="zh-CN" altLang="en-US" sz="1200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037BD8-32F4-2C85-24D5-F46A7663A964}"/>
              </a:ext>
            </a:extLst>
          </p:cNvPr>
          <p:cNvSpPr txBox="1"/>
          <p:nvPr/>
        </p:nvSpPr>
        <p:spPr>
          <a:xfrm>
            <a:off x="1203090" y="5742331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The workspace of UR10 robot and collision state</a:t>
            </a:r>
            <a:endParaRPr lang="zh-CN" altLang="en-US" sz="1200" baseline="30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A4CFDC-6338-D14F-273D-E92913683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2"/>
          <a:stretch/>
        </p:blipFill>
        <p:spPr>
          <a:xfrm>
            <a:off x="873297" y="1169321"/>
            <a:ext cx="5023650" cy="4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</a:t>
            </a:r>
            <a:r>
              <a:rPr lang="en-US" altLang="zh-CN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 Description in UR10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07CE5B-5992-A5FC-A574-270F67DC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25" y="1434250"/>
            <a:ext cx="4252570" cy="4305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F4CA6F-7677-497B-26B6-C9355CB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4250"/>
            <a:ext cx="4252569" cy="4305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555212-90CA-20FC-9104-33E0BCEC936B}"/>
              </a:ext>
            </a:extLst>
          </p:cNvPr>
          <p:cNvSpPr txBox="1"/>
          <p:nvPr/>
        </p:nvSpPr>
        <p:spPr>
          <a:xfrm>
            <a:off x="4585083" y="5838453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UR10 robot motion posture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100030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</a:t>
            </a:r>
            <a:r>
              <a:rPr lang="en-US" altLang="zh-CN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 Description in UR10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04332A-00BF-F5F7-81BE-C952917C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78" y="1535071"/>
            <a:ext cx="3946019" cy="4179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FC162E-594A-8716-817C-E929D886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47" y="1535072"/>
            <a:ext cx="3946020" cy="41790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FAB51E-D523-736D-5443-6ADCD67CFCFC}"/>
              </a:ext>
            </a:extLst>
          </p:cNvPr>
          <p:cNvSpPr txBox="1"/>
          <p:nvPr/>
        </p:nvSpPr>
        <p:spPr>
          <a:xfrm>
            <a:off x="4585083" y="5838453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UR10 robot motion posture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24543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7198EF-6ECA-F50C-E1B0-E5B7580E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062" y="1644491"/>
            <a:ext cx="4336413" cy="3966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585EF6-1338-31E5-6385-6D92537C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24" y="1644492"/>
            <a:ext cx="4336413" cy="3966316"/>
          </a:xfrm>
          <a:prstGeom prst="rect">
            <a:avLst/>
          </a:prstGeom>
        </p:spPr>
      </p:pic>
      <p:sp>
        <p:nvSpPr>
          <p:cNvPr id="2" name="Titel 6">
            <a:extLst>
              <a:ext uri="{FF2B5EF4-FFF2-40B4-BE49-F238E27FC236}">
                <a16:creationId xmlns:a16="http://schemas.microsoft.com/office/drawing/2014/main" id="{8E06E5E6-590E-A0D0-3A1E-4B7AC1604133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112322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results: </a:t>
            </a:r>
            <a:r>
              <a:rPr lang="en-US" altLang="zh-CN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 Description in UR10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302230-06E3-6532-6F38-D5B791762E4E}"/>
              </a:ext>
            </a:extLst>
          </p:cNvPr>
          <p:cNvSpPr txBox="1"/>
          <p:nvPr/>
        </p:nvSpPr>
        <p:spPr>
          <a:xfrm>
            <a:off x="4585083" y="5838453"/>
            <a:ext cx="4367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UR10 robot motion posture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588359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Summary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420053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framework with full functionality and same response ability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the digital twin of robot and mimic its kinematics behavior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the precise Thing Description of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Restrictions: Manually establish environment constraints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36377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627871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altLang="zh-CN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Lagally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Matsukura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McCool, M., &amp;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Toumura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(2023, January 19).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of Things (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WoT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Architecture 1.1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https://www.w3.org/TR/wot-architecture11/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Edelsbrunner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Kirkpatrick, D., &amp; Seidel, R. (1983). On the shape of a set of points in the plane.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information theory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(4), 551-559.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Pham, V. C., Xin, T.,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Sioutis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&amp; Tan, Y. (2022, October). Bridging the ECHONET Lite Protocol and the W3C Web of Things for Smart Homes in Japan. In 2022 IEEE 11th Global Conference on Consumer Electronics (GCCE) (pp. 781-785). IEEE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Tursynbek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&amp;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Shintemirov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(2020, December). Modeling and simulation of spherical parallel manipulators in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CoppeliaSim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(V-REP) robot simulator software. In 2020 International Conference Nonlinearity, Information and Robotics (NIR) (pp. 1-6). IEEE.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Korkan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Salama, F.,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Kaebisch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Steinhorst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(2021, May). A-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Atomic mashup generator for the web of things. In Web Engineering: 21st International Conference, ICWE 2021, Biarritz, France, May 18–21, 2021, Proceedings (pp. 320-327). Cham: Springer International Publishing.</a:t>
            </a:r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Pastor-Vargas, R.,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Tobarra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Robles-Gómez, A., Martin, S., Hernández, R., &amp; Cano, J. (2020). A wot platform for supporting full-cycle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from edge to cloud infrastructures: A practical case. Sensors, 20(13), 3770.</a:t>
            </a:r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86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 Description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Thing Description (TD) records the available affordances of IoT devices and it also shows how the IoT devices connected to the web.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 document is composed of three interaction affordances: Properties, Actions and Events.</a:t>
            </a:r>
          </a:p>
          <a:p>
            <a:endParaRPr lang="zh-CN" altLang="en-US" dirty="0"/>
          </a:p>
        </p:txBody>
      </p:sp>
      <p:pic>
        <p:nvPicPr>
          <p:cNvPr id="2050" name="Picture 2" descr="web thing">
            <a:extLst>
              <a:ext uri="{FF2B5EF4-FFF2-40B4-BE49-F238E27FC236}">
                <a16:creationId xmlns:a16="http://schemas.microsoft.com/office/drawing/2014/main" id="{B925BA99-314B-92CD-7F0F-077E1D06E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8" t="-1181" r="11325" b="1181"/>
          <a:stretch/>
        </p:blipFill>
        <p:spPr bwMode="auto">
          <a:xfrm>
            <a:off x="3638937" y="2708195"/>
            <a:ext cx="5032311" cy="31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5DDB6E-7B6C-0CE2-4F09-A4738257DC54}"/>
              </a:ext>
            </a:extLst>
          </p:cNvPr>
          <p:cNvSpPr txBox="1"/>
          <p:nvPr/>
        </p:nvSpPr>
        <p:spPr>
          <a:xfrm>
            <a:off x="4540339" y="5812734"/>
            <a:ext cx="3479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Architecture Aspect of a Thing</a:t>
            </a:r>
            <a:r>
              <a:rPr lang="en-US" altLang="zh-CN" sz="1200" baseline="30000" dirty="0"/>
              <a:t>[1]</a:t>
            </a:r>
            <a:endParaRPr lang="zh-CN" altLang="en-US" sz="1200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DC566D-0282-6460-015C-319355437825}"/>
              </a:ext>
            </a:extLst>
          </p:cNvPr>
          <p:cNvSpPr txBox="1"/>
          <p:nvPr/>
        </p:nvSpPr>
        <p:spPr>
          <a:xfrm>
            <a:off x="220269" y="6227093"/>
            <a:ext cx="10952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Reference: [1] </a:t>
            </a:r>
            <a:r>
              <a:rPr lang="en-US" altLang="zh-CN" sz="1000" dirty="0" err="1"/>
              <a:t>Lagally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Matsukura</a:t>
            </a:r>
            <a:r>
              <a:rPr lang="en-US" altLang="zh-CN" sz="1000" dirty="0"/>
              <a:t>, R., McCool, M., &amp; </a:t>
            </a:r>
            <a:r>
              <a:rPr lang="en-US" altLang="zh-CN" sz="1000" dirty="0" err="1"/>
              <a:t>Toumura</a:t>
            </a:r>
            <a:r>
              <a:rPr lang="en-US" altLang="zh-CN" sz="1000" dirty="0"/>
              <a:t>, K. (2023, January 19). </a:t>
            </a:r>
            <a:r>
              <a:rPr lang="en-US" altLang="zh-CN" sz="1000" i="1" dirty="0"/>
              <a:t>Web of Things (</a:t>
            </a:r>
            <a:r>
              <a:rPr lang="en-US" altLang="zh-CN" sz="1000" i="1" dirty="0" err="1"/>
              <a:t>WoT</a:t>
            </a:r>
            <a:r>
              <a:rPr lang="en-US" altLang="zh-CN" sz="1000" i="1" dirty="0"/>
              <a:t>) Architecture 1.1</a:t>
            </a:r>
            <a:r>
              <a:rPr lang="en-US" altLang="zh-CN" sz="1000" dirty="0"/>
              <a:t>. https://www.w3.org/TR/wot-architecture11/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411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627871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altLang="zh-CN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Answers</a:t>
            </a:r>
            <a:endParaRPr lang="en-US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5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AA074-B553-A8FF-F264-B16B9748F8B5}"/>
              </a:ext>
            </a:extLst>
          </p:cNvPr>
          <p:cNvSpPr txBox="1"/>
          <p:nvPr/>
        </p:nvSpPr>
        <p:spPr>
          <a:xfrm>
            <a:off x="7950989" y="6068636"/>
            <a:ext cx="3479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Thing Description for UR10 robot</a:t>
            </a:r>
            <a:endParaRPr lang="zh-CN" altLang="en-US" sz="1200" baseline="30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2911A4-F12B-5B2E-B11A-C43310574DAC}"/>
              </a:ext>
            </a:extLst>
          </p:cNvPr>
          <p:cNvSpPr txBox="1"/>
          <p:nvPr/>
        </p:nvSpPr>
        <p:spPr>
          <a:xfrm>
            <a:off x="2527978" y="6345635"/>
            <a:ext cx="2279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UR10 robot in the lab</a:t>
            </a:r>
            <a:endParaRPr lang="zh-CN" altLang="en-US" sz="1200" baseline="30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06027B-E65C-FF3B-EFF2-66EB6A48A21F}"/>
              </a:ext>
            </a:extLst>
          </p:cNvPr>
          <p:cNvSpPr txBox="1"/>
          <p:nvPr/>
        </p:nvSpPr>
        <p:spPr>
          <a:xfrm>
            <a:off x="129895" y="1287638"/>
            <a:ext cx="7320348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User-defined TD is highly coupled to the devices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TD document, which has ability to represent all features of device and owns scalability and portability to same type devices, will be popular for developers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D8D3BF-7493-D02D-575E-D98D01109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"/>
          <a:stretch/>
        </p:blipFill>
        <p:spPr>
          <a:xfrm>
            <a:off x="7523361" y="435429"/>
            <a:ext cx="3998189" cy="56332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BBF0B1F-5418-ACCC-B71F-077994B77CC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58" y="3061922"/>
            <a:ext cx="2750440" cy="32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AA074-B553-A8FF-F264-B16B9748F8B5}"/>
              </a:ext>
            </a:extLst>
          </p:cNvPr>
          <p:cNvSpPr txBox="1"/>
          <p:nvPr/>
        </p:nvSpPr>
        <p:spPr>
          <a:xfrm>
            <a:off x="7886101" y="5552341"/>
            <a:ext cx="3997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Workspace restrictions for </a:t>
            </a:r>
            <a:r>
              <a:rPr lang="en-US" altLang="zh-CN" sz="1200" dirty="0" err="1"/>
              <a:t>Uarm</a:t>
            </a:r>
            <a:r>
              <a:rPr lang="en-US" altLang="zh-CN" sz="1200" dirty="0"/>
              <a:t> and UR10 robot</a:t>
            </a:r>
            <a:endParaRPr lang="zh-CN" altLang="en-US" sz="1200" baseline="30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06027B-E65C-FF3B-EFF2-66EB6A48A21F}"/>
              </a:ext>
            </a:extLst>
          </p:cNvPr>
          <p:cNvSpPr txBox="1"/>
          <p:nvPr/>
        </p:nvSpPr>
        <p:spPr>
          <a:xfrm>
            <a:off x="129895" y="1287638"/>
            <a:ext cx="76829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schema could only validate the linear restrictions of workspace in Thing Description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estimation of robotic workspace in the real robot will be a complex and dangerous job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75D5F-9935-8610-A859-467BD3E1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353" y="1992828"/>
            <a:ext cx="2125134" cy="352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AF3976-D8D2-45A6-28EF-1E89DA92C12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7140" y="2017708"/>
            <a:ext cx="2016000" cy="352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395D367-EDAC-793C-4EB0-5A658DB734BF}"/>
              </a:ext>
            </a:extLst>
          </p:cNvPr>
          <p:cNvSpPr txBox="1"/>
          <p:nvPr/>
        </p:nvSpPr>
        <p:spPr>
          <a:xfrm>
            <a:off x="2725077" y="6117428"/>
            <a:ext cx="2129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IoT remote platform</a:t>
            </a:r>
            <a:endParaRPr lang="zh-CN" altLang="en-US" sz="1200" baseline="30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7890952-6B83-25C2-B159-6C0145E2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47" y="2857298"/>
            <a:ext cx="6049794" cy="32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 structure of robotic TD document could accurately describe the kinematics characteristic of the most Robot-Arm in the market and the current workspace of robot.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57B1FE-E723-CAE2-409E-F4AA116E95AB}"/>
              </a:ext>
            </a:extLst>
          </p:cNvPr>
          <p:cNvSpPr txBox="1"/>
          <p:nvPr/>
        </p:nvSpPr>
        <p:spPr>
          <a:xfrm>
            <a:off x="4841063" y="5903167"/>
            <a:ext cx="2853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Robot mechanical structure</a:t>
            </a:r>
            <a:endParaRPr lang="zh-CN" altLang="en-US" sz="1200" baseline="30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0A6026-1ED7-2D9B-63A3-574F01F6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88" y="2056980"/>
            <a:ext cx="7943461" cy="38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1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1748502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 structure of robotic TD document could accurately describe the kinematics characteristic of the most Robot-Arm in the market and the current workspace of robot.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to automatically generate fully functional and same reactive digital twin of robots and automatically produce the corresponding robotic TD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E81ECF-B832-EC54-8A66-8C938DDB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3105006"/>
            <a:ext cx="8403771" cy="27880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5034B8-A674-6712-065D-E8567B23C392}"/>
              </a:ext>
            </a:extLst>
          </p:cNvPr>
          <p:cNvSpPr txBox="1"/>
          <p:nvPr/>
        </p:nvSpPr>
        <p:spPr>
          <a:xfrm>
            <a:off x="3752746" y="5779043"/>
            <a:ext cx="4128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Automatic generation of robotic digital twin and TD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50164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563897-088D-AF2E-6D4E-09AD46A8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9" y="512365"/>
            <a:ext cx="10500081" cy="58162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B70F07-4D68-1378-42D2-6DF395D05C04}"/>
              </a:ext>
            </a:extLst>
          </p:cNvPr>
          <p:cNvSpPr txBox="1"/>
          <p:nvPr/>
        </p:nvSpPr>
        <p:spPr>
          <a:xfrm>
            <a:off x="4271859" y="6123965"/>
            <a:ext cx="4593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</a:t>
            </a:r>
            <a:r>
              <a:rPr lang="en-US" altLang="zh-CN" sz="1200" dirty="0">
                <a:solidFill>
                  <a:srgbClr val="172B4D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2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llustration of idea in master thesis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61501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CF07A-CA0C-410A-8C5B-CC0CDEE38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CB3EAC-81CD-4D71-925F-D607B8B17D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7164481" cy="365125"/>
          </a:xfrm>
        </p:spPr>
        <p:txBody>
          <a:bodyPr/>
          <a:lstStyle/>
          <a:p>
            <a:r>
              <a:rPr lang="en-US" dirty="0" err="1"/>
              <a:t>Zucheng</a:t>
            </a:r>
            <a:r>
              <a:rPr lang="en-US" dirty="0"/>
              <a:t> Han | 13.06.2023 | Development and Evaluation of a Web of Thing-compliant Robot-Arm Simulation Framework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619712-256E-4512-8A9C-1DF8F4C67250}"/>
              </a:ext>
            </a:extLst>
          </p:cNvPr>
          <p:cNvSpPr txBox="1">
            <a:spLocks/>
          </p:cNvSpPr>
          <p:nvPr/>
        </p:nvSpPr>
        <p:spPr>
          <a:xfrm>
            <a:off x="586565" y="512365"/>
            <a:ext cx="85089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Thing Description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1A75EB2-8673-4A2D-A220-D4750B2CE56E}"/>
              </a:ext>
            </a:extLst>
          </p:cNvPr>
          <p:cNvSpPr txBox="1">
            <a:spLocks/>
          </p:cNvSpPr>
          <p:nvPr/>
        </p:nvSpPr>
        <p:spPr>
          <a:xfrm>
            <a:off x="586565" y="1991162"/>
            <a:ext cx="10896308" cy="396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89656B-171E-76A0-6564-6162CF54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9" y="1302156"/>
            <a:ext cx="10987427" cy="469957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available interaction affordances in our robot Thing Description:</a:t>
            </a:r>
          </a:p>
          <a:p>
            <a:pPr marL="1057275" lvl="4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moveTojointPosition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4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moveTocartesianPosition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4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getJointposition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275" lvl="4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getCartesianposition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813AEE-95BA-D297-5757-28A502FD0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" r="4364"/>
          <a:stretch/>
        </p:blipFill>
        <p:spPr>
          <a:xfrm>
            <a:off x="4622628" y="2373272"/>
            <a:ext cx="7569372" cy="36929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3E6878-D8F7-63DB-8F3D-78906B5A691A}"/>
              </a:ext>
            </a:extLst>
          </p:cNvPr>
          <p:cNvSpPr txBox="1"/>
          <p:nvPr/>
        </p:nvSpPr>
        <p:spPr>
          <a:xfrm>
            <a:off x="5757706" y="5885752"/>
            <a:ext cx="5370059" cy="28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Figure:  The relationship between interactions in TD and robotic kinematics</a:t>
            </a:r>
            <a:endParaRPr lang="zh-CN" altLang="en-US" sz="1200" baseline="30000" dirty="0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28FBC4CF-5352-CA78-A9C2-DE9B0774A2B3}"/>
              </a:ext>
            </a:extLst>
          </p:cNvPr>
          <p:cNvSpPr/>
          <p:nvPr/>
        </p:nvSpPr>
        <p:spPr>
          <a:xfrm>
            <a:off x="3839631" y="1926641"/>
            <a:ext cx="244444" cy="70290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A8283FC1-1972-590E-A4E4-6687FC132A95}"/>
              </a:ext>
            </a:extLst>
          </p:cNvPr>
          <p:cNvSpPr/>
          <p:nvPr/>
        </p:nvSpPr>
        <p:spPr>
          <a:xfrm>
            <a:off x="3565387" y="2936559"/>
            <a:ext cx="244444" cy="70290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9F72FE-AF16-C6CE-7FF6-DA1E991D337D}"/>
              </a:ext>
            </a:extLst>
          </p:cNvPr>
          <p:cNvSpPr txBox="1"/>
          <p:nvPr/>
        </p:nvSpPr>
        <p:spPr>
          <a:xfrm>
            <a:off x="3377681" y="2065107"/>
            <a:ext cx="2718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375" lvl="4"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F0B7D7-DB4D-1C9F-378C-E68D712EECA1}"/>
              </a:ext>
            </a:extLst>
          </p:cNvPr>
          <p:cNvSpPr txBox="1"/>
          <p:nvPr/>
        </p:nvSpPr>
        <p:spPr>
          <a:xfrm>
            <a:off x="3147339" y="3070112"/>
            <a:ext cx="2718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375" lvl="4"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64345906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1599</TotalTime>
  <Words>1800</Words>
  <Application>Microsoft Office PowerPoint</Application>
  <PresentationFormat>宽屏</PresentationFormat>
  <Paragraphs>168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Calibri</vt:lpstr>
      <vt:lpstr>Wingdings</vt:lpstr>
      <vt:lpstr>Symbol</vt:lpstr>
      <vt:lpstr>Times New Roman</vt:lpstr>
      <vt:lpstr>Courier New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Development and Evaluation of a Web of Thing-compliant Robot-Arm Simulation Framework Master’s thesis   Zucheng Han zucheng.han@tum.de   Supervisor: Fady Salama  Embedded Systems and Internet of Things  Department of Computer Engineering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Introduction - Sebastian Steinhorst</dc:title>
  <dc:creator>Sebastian Steinhorst</dc:creator>
  <cp:lastModifiedBy>祖成 韩</cp:lastModifiedBy>
  <cp:revision>327</cp:revision>
  <cp:lastPrinted>2015-07-30T14:04:45Z</cp:lastPrinted>
  <dcterms:created xsi:type="dcterms:W3CDTF">2017-01-26T15:34:34Z</dcterms:created>
  <dcterms:modified xsi:type="dcterms:W3CDTF">2023-06-14T14:22:16Z</dcterms:modified>
</cp:coreProperties>
</file>